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What Is Good </a:t>
            </a:r>
            <a:r>
              <a:rPr lang="en-US" dirty="0" smtClean="0"/>
              <a:t>Data?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5181600"/>
            <a:ext cx="518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Largely adapted from Machine Learning Engineering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Andriy</a:t>
            </a:r>
            <a:r>
              <a:rPr lang="en-US" dirty="0" smtClean="0"/>
              <a:t> </a:t>
            </a:r>
            <a:r>
              <a:rPr lang="en-US" dirty="0" err="1" smtClean="0"/>
              <a:t>Burkov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properties of good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</a:t>
            </a:r>
            <a:r>
              <a:rPr lang="en-US" dirty="0" smtClean="0"/>
              <a:t>ood data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contains </a:t>
            </a:r>
            <a:r>
              <a:rPr lang="en-US" dirty="0">
                <a:solidFill>
                  <a:srgbClr val="FF0000"/>
                </a:solidFill>
              </a:rPr>
              <a:t>enough information </a:t>
            </a:r>
            <a:r>
              <a:rPr lang="en-US" dirty="0"/>
              <a:t>that can be used for modeling,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has </a:t>
            </a:r>
            <a:r>
              <a:rPr lang="en-US" dirty="0">
                <a:solidFill>
                  <a:srgbClr val="FF0000"/>
                </a:solidFill>
              </a:rPr>
              <a:t>good coverage </a:t>
            </a:r>
            <a:r>
              <a:rPr lang="en-US" dirty="0"/>
              <a:t>of what you want to do with the model,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reflects </a:t>
            </a:r>
            <a:r>
              <a:rPr lang="en-US" dirty="0">
                <a:solidFill>
                  <a:srgbClr val="FF0000"/>
                </a:solidFill>
              </a:rPr>
              <a:t>real inputs </a:t>
            </a:r>
            <a:r>
              <a:rPr lang="en-US" dirty="0"/>
              <a:t>that the model will see in production,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/>
              <a:t>as </a:t>
            </a:r>
            <a:r>
              <a:rPr lang="en-US" dirty="0">
                <a:solidFill>
                  <a:srgbClr val="FF0000"/>
                </a:solidFill>
              </a:rPr>
              <a:t>unbiased</a:t>
            </a:r>
            <a:r>
              <a:rPr lang="en-US" dirty="0"/>
              <a:t> as possible,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>
                <a:solidFill>
                  <a:srgbClr val="FF0000"/>
                </a:solidFill>
              </a:rPr>
              <a:t>not a result of the model </a:t>
            </a:r>
            <a:r>
              <a:rPr lang="en-US" dirty="0"/>
              <a:t>itself,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has </a:t>
            </a:r>
            <a:r>
              <a:rPr lang="en-US" dirty="0">
                <a:solidFill>
                  <a:srgbClr val="FF0000"/>
                </a:solidFill>
              </a:rPr>
              <a:t>consistent labels</a:t>
            </a:r>
            <a:r>
              <a:rPr lang="en-US" dirty="0"/>
              <a:t>, 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is </a:t>
            </a:r>
            <a:r>
              <a:rPr lang="en-US" dirty="0">
                <a:solidFill>
                  <a:srgbClr val="FF0000"/>
                </a:solidFill>
              </a:rPr>
              <a:t>big enough </a:t>
            </a:r>
            <a:r>
              <a:rPr lang="en-US" dirty="0"/>
              <a:t>to allow </a:t>
            </a:r>
            <a:r>
              <a:rPr lang="en-US" dirty="0">
                <a:solidFill>
                  <a:srgbClr val="FF0000"/>
                </a:solidFill>
              </a:rPr>
              <a:t>generalization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Good Data Is Informative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Contains enough information that can be used for modeling</a:t>
            </a:r>
          </a:p>
          <a:p>
            <a:endParaRPr lang="en-US" dirty="0"/>
          </a:p>
          <a:p>
            <a:r>
              <a:rPr lang="en-US" dirty="0"/>
              <a:t>For example,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Lets say you want to train a model that predicts whether the customer will buy a specific product,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you need to possess both the properties of the product in question and the properties of the products customers purchased in the past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If only have the properties of the product and a customer’s location and name, then the predictions will be the same for all users from the same location.</a:t>
            </a:r>
          </a:p>
          <a:p>
            <a:endParaRPr lang="en-US" dirty="0"/>
          </a:p>
          <a:p>
            <a:pPr lvl="1"/>
            <a:r>
              <a:rPr lang="en-US" dirty="0"/>
              <a:t>If have enough training examples, then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model can potentially derive the gender and ethnicity from the name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make different predictions for men, women, locations, and ethnicities, but not to each customer individually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Data Has Good Coverage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data has good coverage of what you want to do with the model. 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r>
              <a:rPr lang="en-US" dirty="0"/>
              <a:t>If going to use the model to classify web pages by topic and have a thousand topics of interest,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data has to contain examples of documents on each of the thousand topics in quantity sufficient for the algorithm to be able to learn the difference between topics</a:t>
            </a:r>
          </a:p>
          <a:p>
            <a:endParaRPr lang="en-US" dirty="0"/>
          </a:p>
          <a:p>
            <a:r>
              <a:rPr lang="en-US" dirty="0"/>
              <a:t>Imagine a different situation.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Let’s say that for a particular topic, only have one or a couple of documents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Let each document contain a unique ID in the </a:t>
            </a:r>
            <a:r>
              <a:rPr lang="en-US" dirty="0" smtClean="0"/>
              <a:t>text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such </a:t>
            </a:r>
            <a:r>
              <a:rPr lang="en-US" dirty="0" smtClean="0"/>
              <a:t>a scenario</a:t>
            </a:r>
            <a:r>
              <a:rPr lang="en-US" dirty="0"/>
              <a:t>, the learning algorithm will not be sure what it must look at in each document to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understand </a:t>
            </a:r>
            <a:r>
              <a:rPr lang="en-US" dirty="0"/>
              <a:t>to which topic it belongs. Maybe the IDs? They look like good differentiators!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If </a:t>
            </a:r>
            <a:r>
              <a:rPr lang="en-US" dirty="0"/>
              <a:t>the algorithm decides to use IDs to separate these couple examples from the rest of the dataset, then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the </a:t>
            </a:r>
            <a:r>
              <a:rPr lang="en-US" dirty="0"/>
              <a:t>learned model will not be able to generalize: it will not see any of those IDs ever again.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Data Reflects Real Inputs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Good data reflects real inputs that the model will see in production</a:t>
            </a:r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building a system that recognizes cars on the road and all pictures have been taken during the working hours,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then it’s unlikely that will have many examples of night pictures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Once the </a:t>
            </a:r>
            <a:r>
              <a:rPr lang="en-US" dirty="0"/>
              <a:t>model is deployed in production, pictures will start coming from all times of the day,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and model will more frequently make errors on night pictures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Good Data Is Unbiased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Good data is as unbiased as possible - looks similar to the previous 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Still, bias can be present in both the data used for training and the data that the model is applied to in the production environment</a:t>
            </a:r>
          </a:p>
          <a:p>
            <a:endParaRPr lang="en-US" dirty="0"/>
          </a:p>
          <a:p>
            <a:r>
              <a:rPr lang="en-US" dirty="0"/>
              <a:t>A user interface can also be a source of bias. </a:t>
            </a:r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Want to predict the popularity of a news article, and use the click rate as a feature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some news article was displayed on the top of the page, the number of clicks it got would often be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higher </a:t>
            </a:r>
            <a:r>
              <a:rPr lang="en-US" dirty="0"/>
              <a:t>compared to another </a:t>
            </a:r>
            <a:r>
              <a:rPr lang="en-US" dirty="0" smtClean="0"/>
              <a:t>news article </a:t>
            </a:r>
            <a:r>
              <a:rPr lang="en-US" dirty="0"/>
              <a:t>displayed on the bottom, even if the latter is more engaging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Good </a:t>
            </a:r>
            <a:r>
              <a:rPr lang="en-US" dirty="0"/>
              <a:t>Data Is Not a Result of a Feedback Loop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Good data is not a result of the model itself - echoes the problem of the feedback </a:t>
            </a:r>
            <a:r>
              <a:rPr lang="en-US" dirty="0" smtClean="0"/>
              <a:t>loop!</a:t>
            </a:r>
            <a:endParaRPr lang="en-US" dirty="0"/>
          </a:p>
          <a:p>
            <a:endParaRPr lang="en-US" dirty="0"/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Cannot train a model that predicts the gender of a person from their name, and then use the prediction to label a new training example</a:t>
            </a:r>
          </a:p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Alternatively, if model is used to decide which email messages are important to the user and highlight those important messages,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one should not directly take the clicks on those emails as a signal that the email is important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The user might have clicked on them because the model highlighted them.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722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Data Has Consistent Labels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Good data has consistent labels</a:t>
            </a:r>
          </a:p>
          <a:p>
            <a:endParaRPr lang="en-US" dirty="0"/>
          </a:p>
          <a:p>
            <a:r>
              <a:rPr lang="en-US" dirty="0"/>
              <a:t>Inconsistency in labeling can come from several sources: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Different people do labeling according to different criteria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Even if people believe that they use the same criteria, different people often interpret the same criteria differently.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definition of some classes evolved over time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results in a situation when two very similar feature vectors receive two different labels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Misinterpretation of user’s motives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user ignored a recommended news article, as a consequence, this news article receives a negative label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However, the motive of the user for ignoring this recommendation might be that they already knew the story and not that they are uninterested in the topic of the story.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2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Data Is Big Enough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Good data is big enough to allow </a:t>
            </a:r>
            <a:r>
              <a:rPr lang="en-US" dirty="0" smtClean="0"/>
              <a:t>generalization</a:t>
            </a:r>
          </a:p>
          <a:p>
            <a:endParaRPr lang="en-US" dirty="0"/>
          </a:p>
          <a:p>
            <a:r>
              <a:rPr lang="en-US" dirty="0"/>
              <a:t>Sometimes, nothing can be done to increase the accuracy of the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matter how much data you throw on the learning algorithm: the information contained in the data has low predictive power for problem. </a:t>
            </a:r>
          </a:p>
          <a:p>
            <a:endParaRPr lang="en-US" dirty="0"/>
          </a:p>
          <a:p>
            <a:r>
              <a:rPr lang="en-US" dirty="0"/>
              <a:t>However, more often, can get a very accurate model if pass from thousands of examples to millions or hundreds of millions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cannot know how much data is needed before </a:t>
            </a:r>
            <a:r>
              <a:rPr lang="en-US" dirty="0" smtClean="0"/>
              <a:t>started </a:t>
            </a:r>
            <a:r>
              <a:rPr lang="en-US" dirty="0"/>
              <a:t>working on the problem and see the progress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521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3179</TotalTime>
  <Words>926</Words>
  <Application>Microsoft Office PowerPoint</Application>
  <PresentationFormat>Widescreen</PresentationFormat>
  <Paragraphs>87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What Is Good Data?</vt:lpstr>
      <vt:lpstr>The properties of good data</vt:lpstr>
      <vt:lpstr>Good Data Is Informative</vt:lpstr>
      <vt:lpstr>Good Data Has Good Coverage</vt:lpstr>
      <vt:lpstr>Good Data Reflects Real Inputs</vt:lpstr>
      <vt:lpstr>Good Data Is Unbiased</vt:lpstr>
      <vt:lpstr>Good Data Is Not a Result of a Feedback Loop</vt:lpstr>
      <vt:lpstr>Good Data Has Consistent Labels</vt:lpstr>
      <vt:lpstr>Good Data Is Big Enough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241</cp:revision>
  <dcterms:created xsi:type="dcterms:W3CDTF">2018-10-16T06:13:57Z</dcterms:created>
  <dcterms:modified xsi:type="dcterms:W3CDTF">2023-05-08T04:20:07Z</dcterms:modified>
</cp:coreProperties>
</file>

<file path=docProps/thumbnail.jpeg>
</file>